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aleway-italic.fntdata"/><Relationship Id="rId6" Type="http://schemas.openxmlformats.org/officeDocument/2006/relationships/slide" Target="slides/slide1.xml"/><Relationship Id="rId18"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9.jpg"/><Relationship Id="rId4" Type="http://schemas.openxmlformats.org/officeDocument/2006/relationships/image" Target="../media/image3.jpg"/><Relationship Id="rId5"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1096850" y="1333575"/>
            <a:ext cx="59067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Big Mountain Price Model Proposal</a:t>
            </a:r>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Prepared by: Stephen Dodd</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54" name="Shape 254"/>
        <p:cNvGrpSpPr/>
        <p:nvPr/>
      </p:nvGrpSpPr>
      <p:grpSpPr>
        <a:xfrm>
          <a:off x="0" y="0"/>
          <a:ext cx="0" cy="0"/>
          <a:chOff x="0" y="0"/>
          <a:chExt cx="0" cy="0"/>
        </a:xfrm>
      </p:grpSpPr>
      <p:sp>
        <p:nvSpPr>
          <p:cNvPr id="255" name="Google Shape;255;p27"/>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Summary</a:t>
            </a:r>
            <a:endParaRPr sz="1200"/>
          </a:p>
        </p:txBody>
      </p:sp>
      <p:sp>
        <p:nvSpPr>
          <p:cNvPr id="256" name="Google Shape;256;p27"/>
          <p:cNvSpPr txBox="1"/>
          <p:nvPr>
            <p:ph idx="4294967295" type="body"/>
          </p:nvPr>
        </p:nvSpPr>
        <p:spPr>
          <a:xfrm>
            <a:off x="729450" y="1749350"/>
            <a:ext cx="71352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Big Mountain should increase ticket price to approximately 91.50 per day. Without consideration to excluded data, Big should close 1 to 3 of the most unpopular runs and add to its vertical drop.</a:t>
            </a:r>
            <a:endParaRPr sz="30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1" name="Shape 181"/>
        <p:cNvGrpSpPr/>
        <p:nvPr/>
      </p:nvGrpSpPr>
      <p:grpSpPr>
        <a:xfrm>
          <a:off x="0" y="0"/>
          <a:ext cx="0" cy="0"/>
          <a:chOff x="0" y="0"/>
          <a:chExt cx="0" cy="0"/>
        </a:xfrm>
      </p:grpSpPr>
      <p:sp>
        <p:nvSpPr>
          <p:cNvPr id="182" name="Google Shape;182;p19"/>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183" name="Google Shape;183;p19"/>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3">
                  <a:extLst>
                    <a:ext uri="{A12FA001-AC4F-418D-AE19-62706E023703}">
                      <ahyp:hlinkClr val="tx"/>
                    </a:ext>
                  </a:extLst>
                </a:hlinkClick>
              </a:rPr>
              <a:t>Overview</a:t>
            </a:r>
            <a:endParaRPr sz="1300">
              <a:solidFill>
                <a:srgbClr val="FFFFFF"/>
              </a:solidFill>
              <a:latin typeface="Raleway"/>
              <a:ea typeface="Raleway"/>
              <a:cs typeface="Raleway"/>
              <a:sym typeface="Raleway"/>
            </a:endParaRPr>
          </a:p>
        </p:txBody>
      </p:sp>
      <p:sp>
        <p:nvSpPr>
          <p:cNvPr id="184" name="Google Shape;184;p19"/>
          <p:cNvSpPr txBox="1"/>
          <p:nvPr/>
        </p:nvSpPr>
        <p:spPr>
          <a:xfrm>
            <a:off x="1293838" y="27049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4">
                  <a:extLst>
                    <a:ext uri="{A12FA001-AC4F-418D-AE19-62706E023703}">
                      <ahyp:hlinkClr val="tx"/>
                    </a:ext>
                  </a:extLst>
                </a:hlinkClick>
              </a:rPr>
              <a:t>Problems to solve</a:t>
            </a:r>
            <a:endParaRPr sz="1300">
              <a:solidFill>
                <a:srgbClr val="FFFFFF"/>
              </a:solidFill>
              <a:latin typeface="Raleway"/>
              <a:ea typeface="Raleway"/>
              <a:cs typeface="Raleway"/>
              <a:sym typeface="Raleway"/>
            </a:endParaRPr>
          </a:p>
        </p:txBody>
      </p:sp>
      <p:sp>
        <p:nvSpPr>
          <p:cNvPr id="185" name="Google Shape;185;p19"/>
          <p:cNvSpPr txBox="1"/>
          <p:nvPr/>
        </p:nvSpPr>
        <p:spPr>
          <a:xfrm>
            <a:off x="1293851" y="3106625"/>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5">
                  <a:extLst>
                    <a:ext uri="{A12FA001-AC4F-418D-AE19-62706E023703}">
                      <ahyp:hlinkClr val="tx"/>
                    </a:ext>
                  </a:extLst>
                </a:hlinkClick>
              </a:rPr>
              <a:t>R</a:t>
            </a:r>
            <a:r>
              <a:rPr lang="en-GB" sz="1300">
                <a:solidFill>
                  <a:srgbClr val="FFFFFF"/>
                </a:solidFill>
                <a:latin typeface="Raleway"/>
                <a:ea typeface="Raleway"/>
                <a:cs typeface="Raleway"/>
                <a:sym typeface="Raleway"/>
              </a:rPr>
              <a:t>ecommendations</a:t>
            </a:r>
            <a:endParaRPr sz="1300">
              <a:solidFill>
                <a:srgbClr val="FFFFFF"/>
              </a:solidFill>
              <a:latin typeface="Raleway"/>
              <a:ea typeface="Raleway"/>
              <a:cs typeface="Raleway"/>
              <a:sym typeface="Raleway"/>
            </a:endParaRPr>
          </a:p>
        </p:txBody>
      </p:sp>
      <p:sp>
        <p:nvSpPr>
          <p:cNvPr id="186" name="Google Shape;186;p19"/>
          <p:cNvSpPr txBox="1"/>
          <p:nvPr/>
        </p:nvSpPr>
        <p:spPr>
          <a:xfrm>
            <a:off x="1293838" y="35083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Modelling</a:t>
            </a:r>
            <a:endParaRPr sz="1300">
              <a:solidFill>
                <a:srgbClr val="FFFFFF"/>
              </a:solidFill>
              <a:latin typeface="Raleway"/>
              <a:ea typeface="Raleway"/>
              <a:cs typeface="Raleway"/>
              <a:sym typeface="Raleway"/>
            </a:endParaRPr>
          </a:p>
        </p:txBody>
      </p:sp>
      <p:sp>
        <p:nvSpPr>
          <p:cNvPr id="187" name="Google Shape;187;p19"/>
          <p:cNvSpPr txBox="1"/>
          <p:nvPr/>
        </p:nvSpPr>
        <p:spPr>
          <a:xfrm>
            <a:off x="3448432" y="23032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Results</a:t>
            </a:r>
            <a:endParaRPr sz="1300">
              <a:solidFill>
                <a:srgbClr val="FFFFFF"/>
              </a:solidFill>
              <a:latin typeface="Raleway"/>
              <a:ea typeface="Raleway"/>
              <a:cs typeface="Raleway"/>
              <a:sym typeface="Raleway"/>
            </a:endParaRPr>
          </a:p>
        </p:txBody>
      </p:sp>
      <p:sp>
        <p:nvSpPr>
          <p:cNvPr id="188" name="Google Shape;188;p19"/>
          <p:cNvSpPr txBox="1"/>
          <p:nvPr/>
        </p:nvSpPr>
        <p:spPr>
          <a:xfrm>
            <a:off x="3448424" y="2704925"/>
            <a:ext cx="1832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Results, cont’d.</a:t>
            </a:r>
            <a:endParaRPr sz="1300">
              <a:solidFill>
                <a:srgbClr val="FFFFFF"/>
              </a:solidFill>
              <a:latin typeface="Raleway"/>
              <a:ea typeface="Raleway"/>
              <a:cs typeface="Raleway"/>
              <a:sym typeface="Raleway"/>
            </a:endParaRPr>
          </a:p>
        </p:txBody>
      </p:sp>
      <p:sp>
        <p:nvSpPr>
          <p:cNvPr id="189" name="Google Shape;189;p19"/>
          <p:cNvSpPr txBox="1"/>
          <p:nvPr/>
        </p:nvSpPr>
        <p:spPr>
          <a:xfrm>
            <a:off x="3448432" y="31066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Analysis</a:t>
            </a:r>
            <a:endParaRPr sz="1300">
              <a:solidFill>
                <a:srgbClr val="FFFFFF"/>
              </a:solidFill>
              <a:latin typeface="Raleway"/>
              <a:ea typeface="Raleway"/>
              <a:cs typeface="Raleway"/>
              <a:sym typeface="Raleway"/>
            </a:endParaRPr>
          </a:p>
        </p:txBody>
      </p:sp>
      <p:sp>
        <p:nvSpPr>
          <p:cNvPr id="190" name="Google Shape;190;p19"/>
          <p:cNvSpPr txBox="1"/>
          <p:nvPr/>
        </p:nvSpPr>
        <p:spPr>
          <a:xfrm>
            <a:off x="3448432" y="35083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Summary</a:t>
            </a:r>
            <a:endParaRPr sz="1300">
              <a:solidFill>
                <a:srgbClr val="FFFFFF"/>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196" name="Google Shape;196;p20"/>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Big Mountain is a successful ski resort, hosting approximately 350,000 visitors annually. Big Mountain stands out in most metrics in its market segment, and in the state of Montana. Big market management recently took the initiative to add an additional chair lift and is interested in getting more specific with pricing, as the strategy has been “above the market average”.</a:t>
            </a:r>
            <a:endParaRPr sz="1100"/>
          </a:p>
        </p:txBody>
      </p:sp>
      <p:pic>
        <p:nvPicPr>
          <p:cNvPr descr="shutterstock_429987889_edited.jpg" id="197" name="Google Shape;197;p2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Problems to solve</a:t>
            </a:r>
            <a:endParaRPr/>
          </a:p>
        </p:txBody>
      </p:sp>
      <p:sp>
        <p:nvSpPr>
          <p:cNvPr id="203" name="Google Shape;203;p21"/>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04" name="Google Shape;204;p21"/>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Determine an optimal ticket price.</a:t>
            </a:r>
            <a:endParaRPr sz="1100"/>
          </a:p>
        </p:txBody>
      </p:sp>
      <p:sp>
        <p:nvSpPr>
          <p:cNvPr id="205" name="Google Shape;205;p21"/>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06" name="Google Shape;206;p21"/>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What, if any, </a:t>
            </a:r>
            <a:r>
              <a:rPr lang="en-GB" sz="1100"/>
              <a:t>improvements</a:t>
            </a:r>
            <a:r>
              <a:rPr lang="en-GB" sz="1100"/>
              <a:t> it can be made to amenities in order to support higher ticket prices.</a:t>
            </a:r>
            <a:endParaRPr sz="1100"/>
          </a:p>
        </p:txBody>
      </p:sp>
      <p:sp>
        <p:nvSpPr>
          <p:cNvPr id="207" name="Google Shape;207;p21"/>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08" name="Google Shape;208;p21"/>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What </a:t>
            </a:r>
            <a:r>
              <a:rPr lang="en-GB" sz="1100"/>
              <a:t> cost cutting measures can be taken, with minimal decreases in ticket price.</a:t>
            </a:r>
            <a:endParaRPr sz="1100"/>
          </a:p>
          <a:p>
            <a:pPr indent="0" lvl="0" marL="0" rtl="0" algn="l">
              <a:spcBef>
                <a:spcPts val="1600"/>
              </a:spcBef>
              <a:spcAft>
                <a:spcPts val="1600"/>
              </a:spcAft>
              <a:buNone/>
            </a:pPr>
            <a:r>
              <a:t/>
            </a:r>
            <a:endParaRPr sz="1100"/>
          </a:p>
        </p:txBody>
      </p:sp>
      <p:sp>
        <p:nvSpPr>
          <p:cNvPr id="209" name="Google Shape;209;p21"/>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10" name="Google Shape;210;p21"/>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Offset the cost of a recently installed chair lift.</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4" name="Shape 214"/>
        <p:cNvGrpSpPr/>
        <p:nvPr/>
      </p:nvGrpSpPr>
      <p:grpSpPr>
        <a:xfrm>
          <a:off x="0" y="0"/>
          <a:ext cx="0" cy="0"/>
          <a:chOff x="0" y="0"/>
          <a:chExt cx="0" cy="0"/>
        </a:xfrm>
      </p:grpSpPr>
      <p:sp>
        <p:nvSpPr>
          <p:cNvPr id="215" name="Google Shape;215;p22"/>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Recommendations</a:t>
            </a:r>
            <a:endParaRPr sz="1200"/>
          </a:p>
        </p:txBody>
      </p:sp>
      <p:sp>
        <p:nvSpPr>
          <p:cNvPr id="216" name="Google Shape;216;p22"/>
          <p:cNvSpPr txBox="1"/>
          <p:nvPr>
            <p:ph idx="4294967295" type="body"/>
          </p:nvPr>
        </p:nvSpPr>
        <p:spPr>
          <a:xfrm>
            <a:off x="603175" y="1726375"/>
            <a:ext cx="7709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800">
                <a:solidFill>
                  <a:srgbClr val="FFFFFF"/>
                </a:solidFill>
              </a:rPr>
              <a:t>Big Mountain should close the three least used runs, add an additional 150 ft to its vertical drop, by increasing the </a:t>
            </a:r>
            <a:r>
              <a:rPr lang="en-GB" sz="2800">
                <a:solidFill>
                  <a:srgbClr val="FFFFFF"/>
                </a:solidFill>
              </a:rPr>
              <a:t>length</a:t>
            </a:r>
            <a:r>
              <a:rPr lang="en-GB" sz="2800">
                <a:solidFill>
                  <a:srgbClr val="FFFFFF"/>
                </a:solidFill>
              </a:rPr>
              <a:t> of the longest run, </a:t>
            </a:r>
            <a:r>
              <a:rPr lang="en-GB" sz="2800">
                <a:solidFill>
                  <a:srgbClr val="FFFFFF"/>
                </a:solidFill>
              </a:rPr>
              <a:t>with</a:t>
            </a:r>
            <a:r>
              <a:rPr lang="en-GB" sz="2800">
                <a:solidFill>
                  <a:srgbClr val="FFFFFF"/>
                </a:solidFill>
              </a:rPr>
              <a:t> added snow making </a:t>
            </a:r>
            <a:r>
              <a:rPr lang="en-GB" sz="2800">
                <a:solidFill>
                  <a:srgbClr val="FFFFFF"/>
                </a:solidFill>
              </a:rPr>
              <a:t>ability</a:t>
            </a:r>
            <a:r>
              <a:rPr lang="en-GB" sz="2800">
                <a:solidFill>
                  <a:srgbClr val="FFFFFF"/>
                </a:solidFill>
              </a:rPr>
              <a:t> and an additional chairlift, and increase the price to $91.50.</a:t>
            </a:r>
            <a:endParaRPr sz="28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3"/>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Model</a:t>
            </a:r>
            <a:endParaRPr/>
          </a:p>
          <a:p>
            <a:pPr indent="0" lvl="0" marL="0" rtl="0" algn="l">
              <a:spcBef>
                <a:spcPts val="0"/>
              </a:spcBef>
              <a:spcAft>
                <a:spcPts val="0"/>
              </a:spcAft>
              <a:buNone/>
            </a:pPr>
            <a:r>
              <a:rPr b="0" lang="en-GB"/>
              <a:t>01</a:t>
            </a:r>
            <a:endParaRPr b="0"/>
          </a:p>
        </p:txBody>
      </p:sp>
      <p:sp>
        <p:nvSpPr>
          <p:cNvPr id="222" name="Google Shape;222;p23"/>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The model used was a Random Forest Model. This model gave a slightly better predictive value than a linear regression model. The drawbacks of this model include a possibility of overfitting, however it did ultimately perform better than the linear regression model.</a:t>
            </a:r>
            <a:endParaRPr sz="1100"/>
          </a:p>
        </p:txBody>
      </p:sp>
      <p:pic>
        <p:nvPicPr>
          <p:cNvPr descr="QuickTip.jpg" id="223" name="Google Shape;223;p23"/>
          <p:cNvPicPr preferRelativeResize="0"/>
          <p:nvPr/>
        </p:nvPicPr>
        <p:blipFill rotWithShape="1">
          <a:blip r:embed="rId3">
            <a:alphaModFix/>
          </a:blip>
          <a:srcRect b="-130" l="26259" r="26537" t="0"/>
          <a:stretch/>
        </p:blipFill>
        <p:spPr>
          <a:xfrm>
            <a:off x="5146750" y="1184600"/>
            <a:ext cx="1973633" cy="3262601"/>
          </a:xfrm>
          <a:prstGeom prst="rect">
            <a:avLst/>
          </a:prstGeom>
          <a:noFill/>
          <a:ln>
            <a:noFill/>
          </a:ln>
        </p:spPr>
      </p:pic>
      <p:grpSp>
        <p:nvGrpSpPr>
          <p:cNvPr id="224" name="Google Shape;224;p23"/>
          <p:cNvGrpSpPr/>
          <p:nvPr/>
        </p:nvGrpSpPr>
        <p:grpSpPr>
          <a:xfrm>
            <a:off x="5146750" y="3327825"/>
            <a:ext cx="1973700" cy="1119300"/>
            <a:chOff x="5146750" y="3327825"/>
            <a:chExt cx="1973700" cy="1119300"/>
          </a:xfrm>
        </p:grpSpPr>
        <p:sp>
          <p:nvSpPr>
            <p:cNvPr id="225" name="Google Shape;225;p23"/>
            <p:cNvSpPr/>
            <p:nvPr/>
          </p:nvSpPr>
          <p:spPr>
            <a:xfrm>
              <a:off x="5146750" y="3327825"/>
              <a:ext cx="1973700" cy="11193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26" name="Google Shape;226;p23"/>
            <p:cNvSpPr txBox="1"/>
            <p:nvPr/>
          </p:nvSpPr>
          <p:spPr>
            <a:xfrm>
              <a:off x="5281475" y="3430588"/>
              <a:ext cx="14790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FFFFFF"/>
                  </a:solidFill>
                </a:rPr>
                <a:t>QUICK TIP</a:t>
              </a:r>
              <a:endParaRPr b="1" sz="1200">
                <a:solidFill>
                  <a:srgbClr val="FFFFFF"/>
                </a:solidFill>
              </a:endParaRPr>
            </a:p>
            <a:p>
              <a:pPr indent="0" lvl="0" marL="0" rtl="0" algn="l">
                <a:lnSpc>
                  <a:spcPct val="115000"/>
                </a:lnSpc>
                <a:spcBef>
                  <a:spcPts val="0"/>
                </a:spcBef>
                <a:spcAft>
                  <a:spcPts val="0"/>
                </a:spcAft>
                <a:buNone/>
              </a:pPr>
              <a:r>
                <a:t/>
              </a:r>
              <a:endParaRPr sz="700">
                <a:solidFill>
                  <a:srgbClr val="FFFFFF"/>
                </a:solidFill>
              </a:endParaRPr>
            </a:p>
            <a:p>
              <a:pPr indent="0" lvl="0" marL="0" rtl="0" algn="l">
                <a:lnSpc>
                  <a:spcPct val="115000"/>
                </a:lnSpc>
                <a:spcBef>
                  <a:spcPts val="0"/>
                </a:spcBef>
                <a:spcAft>
                  <a:spcPts val="0"/>
                </a:spcAft>
                <a:buNone/>
              </a:pPr>
              <a:r>
                <a:rPr lang="en-GB" sz="700">
                  <a:solidFill>
                    <a:srgbClr val="D9F0FF"/>
                  </a:solidFill>
                </a:rPr>
                <a:t>Try right clicking on a photo and using "Replace Image" to show your own photo.</a:t>
              </a:r>
              <a:endParaRPr sz="700">
                <a:solidFill>
                  <a:srgbClr val="D9F0FF"/>
                </a:solidFill>
              </a:endParaRPr>
            </a:p>
          </p:txBody>
        </p:sp>
      </p:grpSp>
      <p:pic>
        <p:nvPicPr>
          <p:cNvPr descr="shutterstock_368732306.jpg" id="227" name="Google Shape;227;p23"/>
          <p:cNvPicPr preferRelativeResize="0"/>
          <p:nvPr/>
        </p:nvPicPr>
        <p:blipFill rotWithShape="1">
          <a:blip r:embed="rId4">
            <a:alphaModFix/>
          </a:blip>
          <a:srcRect b="0" l="29621" r="29621" t="4942"/>
          <a:stretch/>
        </p:blipFill>
        <p:spPr>
          <a:xfrm>
            <a:off x="7170362" y="1184600"/>
            <a:ext cx="1973638" cy="326259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4"/>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a:t>
            </a:r>
            <a:endParaRPr/>
          </a:p>
          <a:p>
            <a:pPr indent="0" lvl="0" marL="0" rtl="0" algn="l">
              <a:spcBef>
                <a:spcPts val="0"/>
              </a:spcBef>
              <a:spcAft>
                <a:spcPts val="0"/>
              </a:spcAft>
              <a:buNone/>
            </a:pPr>
            <a:r>
              <a:rPr b="0" lang="en-GB"/>
              <a:t>02</a:t>
            </a:r>
            <a:endParaRPr b="0"/>
          </a:p>
        </p:txBody>
      </p:sp>
      <p:sp>
        <p:nvSpPr>
          <p:cNvPr id="233" name="Google Shape;233;p24"/>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Our results clearly demonstrated that Big Mountain is underpriced by over $10.00.</a:t>
            </a:r>
            <a:endParaRPr sz="1100"/>
          </a:p>
          <a:p>
            <a:pPr indent="0" lvl="0" marL="0" rtl="0" algn="l">
              <a:spcBef>
                <a:spcPts val="1600"/>
              </a:spcBef>
              <a:spcAft>
                <a:spcPts val="0"/>
              </a:spcAft>
              <a:buNone/>
            </a:pPr>
            <a:r>
              <a:rPr lang="en-GB" sz="1100"/>
              <a:t>Additional results:</a:t>
            </a:r>
            <a:endParaRPr sz="1100"/>
          </a:p>
          <a:p>
            <a:pPr indent="-298450" lvl="0" marL="457200" rtl="0" algn="l">
              <a:spcBef>
                <a:spcPts val="1600"/>
              </a:spcBef>
              <a:spcAft>
                <a:spcPts val="0"/>
              </a:spcAft>
              <a:buSzPts val="1100"/>
              <a:buChar char="-"/>
            </a:pPr>
            <a:r>
              <a:rPr lang="en-GB" sz="1100"/>
              <a:t>Adding to vertical drop by 150’ with an additional chair lift and run will support a price increase of $.85.</a:t>
            </a:r>
            <a:endParaRPr sz="1100"/>
          </a:p>
          <a:p>
            <a:pPr indent="-298450" lvl="0" marL="457200" rtl="0" algn="l">
              <a:spcBef>
                <a:spcPts val="0"/>
              </a:spcBef>
              <a:spcAft>
                <a:spcPts val="0"/>
              </a:spcAft>
              <a:buSzPts val="1100"/>
              <a:buChar char="-"/>
            </a:pPr>
            <a:r>
              <a:rPr lang="en-GB" sz="1100"/>
              <a:t>Adding snowmaking acres doesn’t improve the price in </a:t>
            </a:r>
            <a:r>
              <a:rPr lang="en-GB" sz="1100"/>
              <a:t>conjunction</a:t>
            </a:r>
            <a:r>
              <a:rPr lang="en-GB" sz="1100"/>
              <a:t> with the aforementioned improvements, beyond that of those improvements.</a:t>
            </a:r>
            <a:endParaRPr sz="1100"/>
          </a:p>
        </p:txBody>
      </p:sp>
      <p:pic>
        <p:nvPicPr>
          <p:cNvPr descr="shutterstock_199014602.jpg" id="234" name="Google Shape;234;p24"/>
          <p:cNvPicPr preferRelativeResize="0"/>
          <p:nvPr/>
        </p:nvPicPr>
        <p:blipFill rotWithShape="1">
          <a:blip r:embed="rId3">
            <a:alphaModFix/>
          </a:blip>
          <a:srcRect b="14900" l="27866" r="791" t="2590"/>
          <a:stretch/>
        </p:blipFill>
        <p:spPr>
          <a:xfrm>
            <a:off x="5146750" y="1184600"/>
            <a:ext cx="3997249" cy="32625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5"/>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Results, cont’d</a:t>
            </a:r>
            <a:endParaRPr/>
          </a:p>
        </p:txBody>
      </p:sp>
      <p:sp>
        <p:nvSpPr>
          <p:cNvPr id="240" name="Google Shape;240;p25"/>
          <p:cNvSpPr txBox="1"/>
          <p:nvPr>
            <p:ph idx="1" type="body"/>
          </p:nvPr>
        </p:nvSpPr>
        <p:spPr>
          <a:xfrm>
            <a:off x="3605300" y="1068650"/>
            <a:ext cx="4798200" cy="10344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sz="1100"/>
              <a:t>Closure of one run will not necessitate a price decrease, and closing 2 to 3 runs would require decreased price of $.88 per ticket.</a:t>
            </a:r>
            <a:endParaRPr sz="1100"/>
          </a:p>
          <a:p>
            <a:pPr indent="-298450" lvl="0" marL="457200" rtl="0" algn="l">
              <a:spcBef>
                <a:spcPts val="0"/>
              </a:spcBef>
              <a:spcAft>
                <a:spcPts val="0"/>
              </a:spcAft>
              <a:buSzPts val="1100"/>
              <a:buChar char="-"/>
            </a:pPr>
            <a:r>
              <a:rPr lang="en-GB" sz="1100"/>
              <a:t>Adding length to the longest run and additional snow making does not improve price.</a:t>
            </a:r>
            <a:endParaRPr sz="1100"/>
          </a:p>
        </p:txBody>
      </p:sp>
      <p:pic>
        <p:nvPicPr>
          <p:cNvPr id="241" name="Google Shape;241;p25" title="Chart"/>
          <p:cNvPicPr preferRelativeResize="0"/>
          <p:nvPr/>
        </p:nvPicPr>
        <p:blipFill>
          <a:blip r:embed="rId3">
            <a:alphaModFix/>
          </a:blip>
          <a:stretch>
            <a:fillRect/>
          </a:stretch>
        </p:blipFill>
        <p:spPr>
          <a:xfrm>
            <a:off x="2334488" y="2103050"/>
            <a:ext cx="4475025" cy="27670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6"/>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Analysis</a:t>
            </a:r>
            <a:endParaRPr/>
          </a:p>
        </p:txBody>
      </p:sp>
      <p:sp>
        <p:nvSpPr>
          <p:cNvPr id="247" name="Google Shape;247;p26"/>
          <p:cNvSpPr txBox="1"/>
          <p:nvPr>
            <p:ph idx="1" type="body"/>
          </p:nvPr>
        </p:nvSpPr>
        <p:spPr>
          <a:xfrm>
            <a:off x="721225" y="1965150"/>
            <a:ext cx="3636600" cy="852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100"/>
              <a:t>There is a caveat to my findings, which is that without access to operating costs, it’s unclear how much costs will decrease </a:t>
            </a:r>
            <a:r>
              <a:rPr lang="en-GB" sz="1100"/>
              <a:t>with</a:t>
            </a:r>
            <a:r>
              <a:rPr lang="en-GB" sz="1100"/>
              <a:t> the closure of each run, so it’s possible that closing more runs would be more beneficial. </a:t>
            </a:r>
            <a:endParaRPr sz="1100"/>
          </a:p>
          <a:p>
            <a:pPr indent="0" lvl="0" marL="0" rtl="0" algn="l">
              <a:lnSpc>
                <a:spcPct val="100000"/>
              </a:lnSpc>
              <a:spcBef>
                <a:spcPts val="1600"/>
              </a:spcBef>
              <a:spcAft>
                <a:spcPts val="0"/>
              </a:spcAft>
              <a:buNone/>
            </a:pPr>
            <a:r>
              <a:rPr lang="en-GB" sz="1100"/>
              <a:t>Additionally, this recommendation is made assuming that the costs of maintaining three runs is at least equivalent to $.03 per ticket. If it is not, then perhaps only closing one run is the best option. </a:t>
            </a:r>
            <a:endParaRPr sz="1100"/>
          </a:p>
          <a:p>
            <a:pPr indent="0" lvl="0" marL="0" rtl="0" algn="l">
              <a:lnSpc>
                <a:spcPct val="100000"/>
              </a:lnSpc>
              <a:spcBef>
                <a:spcPts val="1600"/>
              </a:spcBef>
              <a:spcAft>
                <a:spcPts val="1600"/>
              </a:spcAft>
              <a:buNone/>
            </a:pPr>
            <a:r>
              <a:rPr lang="en-GB" sz="1100"/>
              <a:t>Lastly, while the ticket price increase doesn’t entirely offset the cost of adding an additional run and chairlift and extending the vertical drop, the results show this to be an important feature for guests, and would likely support a higher price as well as draw more visitors.</a:t>
            </a:r>
            <a:endParaRPr sz="1100"/>
          </a:p>
        </p:txBody>
      </p:sp>
      <p:pic>
        <p:nvPicPr>
          <p:cNvPr descr="offset_comp_267026.jpg" id="248" name="Google Shape;248;p26"/>
          <p:cNvPicPr preferRelativeResize="0"/>
          <p:nvPr/>
        </p:nvPicPr>
        <p:blipFill rotWithShape="1">
          <a:blip r:embed="rId3">
            <a:alphaModFix/>
          </a:blip>
          <a:srcRect b="6490" l="40074" r="22771" t="1581"/>
          <a:stretch/>
        </p:blipFill>
        <p:spPr>
          <a:xfrm>
            <a:off x="5146750" y="1184600"/>
            <a:ext cx="1977667" cy="3262598"/>
          </a:xfrm>
          <a:prstGeom prst="rect">
            <a:avLst/>
          </a:prstGeom>
          <a:noFill/>
          <a:ln>
            <a:noFill/>
          </a:ln>
        </p:spPr>
      </p:pic>
      <p:pic>
        <p:nvPicPr>
          <p:cNvPr descr="offset_comp_429332_Edited.jpg" id="249" name="Google Shape;249;p26"/>
          <p:cNvPicPr preferRelativeResize="0"/>
          <p:nvPr/>
        </p:nvPicPr>
        <p:blipFill rotWithShape="1">
          <a:blip r:embed="rId4">
            <a:alphaModFix/>
          </a:blip>
          <a:srcRect b="850" l="19769" r="7253" t="5665"/>
          <a:stretch/>
        </p:blipFill>
        <p:spPr>
          <a:xfrm>
            <a:off x="7172149" y="1184609"/>
            <a:ext cx="1971851" cy="1611565"/>
          </a:xfrm>
          <a:prstGeom prst="rect">
            <a:avLst/>
          </a:prstGeom>
          <a:noFill/>
          <a:ln>
            <a:noFill/>
          </a:ln>
        </p:spPr>
      </p:pic>
      <p:pic>
        <p:nvPicPr>
          <p:cNvPr descr="offset_comp_389009_Edited.jpg" id="250" name="Google Shape;250;p26"/>
          <p:cNvPicPr preferRelativeResize="0"/>
          <p:nvPr/>
        </p:nvPicPr>
        <p:blipFill rotWithShape="1">
          <a:blip r:embed="rId5">
            <a:alphaModFix/>
          </a:blip>
          <a:srcRect b="2335" l="17128" r="5717" t="2335"/>
          <a:stretch/>
        </p:blipFill>
        <p:spPr>
          <a:xfrm>
            <a:off x="7172149" y="2835640"/>
            <a:ext cx="1971840" cy="161156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